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763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5655e73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9b951f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0535b1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df5a7a12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bdf5a7a12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公切线问题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49b03359d?pid=75655e73f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题目中会出现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“两条曲线的公切线”“同时与曲线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相切的直线”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等表述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，主要考查的问题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是求公切线的方程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、公切线的条数、参数的取值范围等.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49b03359d?pid=75655e73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88f24362?pid=39b951fc2&amp;color=0,0,0&amp;bt=1&amp;bbb=1"/>
          <p:cNvSpPr/>
          <p:nvPr/>
        </p:nvSpPr>
        <p:spPr>
          <a:xfrm>
            <a:off x="832104" y="1080000"/>
            <a:ext cx="10533888" cy="29254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1.求公切线方程</a:t>
            </a:r>
            <a:r>
              <a:rPr lang="en-US" altLang="zh-CN" sz="100" b="1" i="0" kern="0" spc="-9990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#1.1</a:t>
            </a:r>
            <a:endParaRPr lang="en-US" altLang="zh-CN" sz="1800" dirty="0"/>
          </a:p>
        </p:txBody>
      </p:sp>
      <p:pic>
        <p:nvPicPr>
          <p:cNvPr id="3" name="P_4_BD#b88f24362?pid=39b951fc2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9988" y="1501514"/>
            <a:ext cx="5178121" cy="278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4_BD#b88f24362?pid=39b951fc2&amp;color=0,0,0&amp;bbb=1&amp;hb=1"/>
              <p:cNvSpPr/>
              <p:nvPr/>
            </p:nvSpPr>
            <p:spPr>
              <a:xfrm>
                <a:off x="832104" y="4421308"/>
                <a:ext cx="10533888" cy="16103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应用贴士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上述第三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四步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也可以先写出过点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的切线方程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然后代入点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的坐标求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若联立方程后出现高次方程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可尝试因式分解简化运算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公切线可能不存在或存在多条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需通过方程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解的个数判断其条数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#1.1.2.3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P_4_BD#b88f24362?pid=39b951fc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21308"/>
                <a:ext cx="10533888" cy="1610360"/>
              </a:xfrm>
              <a:prstGeom prst="rect">
                <a:avLst/>
              </a:prstGeom>
              <a:blipFill>
                <a:blip r:embed="rId4"/>
                <a:stretch>
                  <a:fillRect l="-1389" t="-3030" r="-1505" b="-94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b88f24362?pid=39b951fc2&amp;color=0,0,0&amp;bt=1&amp;bbb=1&amp;hb=1"/>
              <p:cNvSpPr/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2.已知公切线求参数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1）联立方程法：设公切线与两曲线的切点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分别求出两曲线在切点处的导数从而得到切线斜率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写出切线方程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利用两切线斜率相等且截距相等求参数.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2）分离参数法：通过联立方程得到关于参数与切点横坐标的方程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将参数分离到等式一边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等式另一边构造成一个新的函数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转化为函数图象的交点问题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对新函数求导，研究其单调性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、极值与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最值等性质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，从而确定参数的取值范围.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3）数形结合法：画出两曲线的大致图象及已知的公切线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观察图象中曲线与公切线的位置关系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分析当参数变化时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，曲线如何变化，公切线与曲线的切点个数或相切情况如何改变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利用曲线在切点处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的导数等于公切线斜率这一性质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，结合图象特征，确定参数的取值范围.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b88f24362?pid=39b951fc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r="-694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_1#976eaffe8?vop=1&amp;pid=00535b138&amp;color=0,0,0&amp;bt=1&amp;bbb=1"/>
              <p:cNvSpPr/>
              <p:nvPr/>
            </p:nvSpPr>
            <p:spPr>
              <a:xfrm>
                <a:off x="832104" y="1080000"/>
                <a:ext cx="10533888" cy="2725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4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的公切线方程为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_1#976eaffe8?vop=1&amp;pid=00535b13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72542"/>
              </a:xfrm>
              <a:prstGeom prst="rect">
                <a:avLst/>
              </a:prstGeom>
              <a:blipFill>
                <a:blip r:embed="rId3"/>
                <a:stretch>
                  <a:fillRect l="-1042" t="-2222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_1#976eaffe8.blank?vop=1&amp;pid=00535b138&amp;color=0,0,0&amp;vpa=1&amp;bbb=1"/>
              <p:cNvSpPr/>
              <p:nvPr/>
            </p:nvSpPr>
            <p:spPr>
              <a:xfrm>
                <a:off x="4714241" y="1107242"/>
                <a:ext cx="1149477" cy="20142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17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_1#976eaffe8.blank?vop=1&amp;pid=00535b138&amp;color=0,0,0&amp;vpa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4241" y="1107242"/>
                <a:ext cx="1149477" cy="201422"/>
              </a:xfrm>
              <a:prstGeom prst="rect">
                <a:avLst/>
              </a:prstGeom>
              <a:blipFill>
                <a:blip r:embed="rId4"/>
                <a:stretch>
                  <a:fillRect r="-1058" b="-303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3_1#976eaffe8?vop=1&amp;pid=00535b138&amp;color=0,0,0&amp;bbb=1"/>
              <p:cNvSpPr/>
              <p:nvPr/>
            </p:nvSpPr>
            <p:spPr>
              <a:xfrm>
                <a:off x="832104" y="1364481"/>
                <a:ext cx="10533888" cy="44408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分别设出两条曲线的切点坐标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设曲线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上的切点为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上的切点为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分别对两个函数求导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利用公切线斜率相等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建立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所以公切线的斜率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rad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利用点斜式写出公切线方程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联立方程求解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从而得到公切线方程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公切线的方程为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−(2+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,2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代入公切线方程得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rad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该方程不能直接求解，转化为函数的零点问题）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𝑢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故公切线方程为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3_1#976eaffe8?vop=1&amp;pid=00535b13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4481"/>
                <a:ext cx="10533888" cy="4440873"/>
              </a:xfrm>
              <a:prstGeom prst="rect">
                <a:avLst/>
              </a:prstGeom>
              <a:blipFill>
                <a:blip r:embed="rId5"/>
                <a:stretch>
                  <a:fillRect l="-1042" b="-2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13f654612?vop=1&amp;pid=00535b138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）若存在过点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与曲线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都相切，则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的值可以是(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4_1#13f654612?vop=1&amp;pid=00535b13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13f654612.bracket?vop=1&amp;pid=00535b138&amp;color=0,0,0&amp;vpa=2&amp;bbb=1"/>
          <p:cNvSpPr/>
          <p:nvPr/>
        </p:nvSpPr>
        <p:spPr>
          <a:xfrm>
            <a:off x="9357392" y="1078095"/>
            <a:ext cx="3063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AB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13f654612.choices?vop=1&amp;pid=00535b138&amp;color=0,0,0&amp;bbb=1"/>
              <p:cNvSpPr/>
              <p:nvPr/>
            </p:nvSpPr>
            <p:spPr>
              <a:xfrm>
                <a:off x="832104" y="1370195"/>
                <a:ext cx="10533888" cy="4090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27122" algn="l"/>
                    <a:tab pos="5266944" algn="l"/>
                    <a:tab pos="791946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4_2#13f654612.choices?vop=1&amp;pid=00535b13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409067"/>
              </a:xfrm>
              <a:prstGeom prst="rect">
                <a:avLst/>
              </a:prstGeom>
              <a:blipFill>
                <a:blip r:embed="rId4"/>
                <a:stretch>
                  <a:fillRect l="-1042" b="-164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6_1#13f654612?vop=1&amp;pid=00535b138&amp;color=0,0,0&amp;bbb=1&amp;hb=1"/>
              <p:cNvSpPr/>
              <p:nvPr/>
            </p:nvSpPr>
            <p:spPr>
              <a:xfrm>
                <a:off x="832104" y="1782246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是公切线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没有明确点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是否为切点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所以要分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是切点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不是切点两种情况进行讨论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是切点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则比较简单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斜率较为好求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不是切点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则需要自行将切点设出来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6_1#13f654612?vop=1&amp;pid=00535b13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82246"/>
                <a:ext cx="10533888" cy="932498"/>
              </a:xfrm>
              <a:prstGeom prst="rect">
                <a:avLst/>
              </a:prstGeom>
              <a:blipFill>
                <a:blip r:embed="rId5"/>
                <a:stretch>
                  <a:fillRect l="-1042" r="-1273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_1#13f654612?vop=1&amp;pid=00535b138&amp;color=0,0,0&amp;bt=1&amp;bbb=1"/>
              <p:cNvSpPr/>
              <p:nvPr/>
            </p:nvSpPr>
            <p:spPr>
              <a:xfrm>
                <a:off x="832104" y="1080000"/>
                <a:ext cx="10533888" cy="474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由题意可得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在曲线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的切点时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相切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注意满足相切条件，即联立后的方程有两个相等实根）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不是曲线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的切点时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的切点为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舍去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2" name="QC_4_AS.7_1#13f654612?vop=1&amp;pid=00535b13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749800"/>
              </a:xfrm>
              <a:prstGeom prst="rect">
                <a:avLst/>
              </a:prstGeom>
              <a:blipFill>
                <a:blip r:embed="rId3"/>
                <a:stretch>
                  <a:fillRect l="-1042" b="-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_1#13f654612?vop=1&amp;pid=00535b138&amp;color=0,0,0&amp;bt=1&amp;bbb=1">
                <a:extLst>
                  <a:ext uri="{FF2B5EF4-FFF2-40B4-BE49-F238E27FC236}">
                    <a16:creationId xmlns:a16="http://schemas.microsoft.com/office/drawing/2014/main" id="{38CB3274-BF7F-F5F3-A465-2DDF6DB7204F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4663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联立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𝑦</m:t>
                          </m:r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altLang="zh-CN" sz="14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fPr>
                            <m:num>
                              <m:r>
                                <a:rPr lang="en-US" altLang="zh-CN" sz="14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sz="14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4</m:t>
                              </m:r>
                            </m:den>
                          </m:f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𝑥</m:t>
                          </m:r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,</m:t>
                          </m:r>
                        </m:e>
                      </m:mr>
                      <m:mr>
                        <m:e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𝑦</m:t>
                          </m:r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altLang="zh-CN" sz="14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微软雅黑" pitchFamily="34" charset="-120"/>
                                </a:rPr>
                              </m:ctrlPr>
                            </m:sSupPr>
                            <m:e>
                              <m:r>
                                <a:rPr lang="en-US" altLang="zh-CN" sz="14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altLang="zh-CN" sz="1400" b="0" i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+</m:t>
                          </m:r>
                          <m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Cambria Math" pitchFamily="34" charset="0"/>
                              <a:ea typeface="Cambria Math" pitchFamily="34" charset="-122"/>
                              <a:cs typeface="Cambria Math" pitchFamily="34" charset="-120"/>
                            </a:rPr>
                            <m:t>𝑎</m:t>
                          </m:r>
                        </m:e>
                      </m:mr>
                    </m:m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7_1#13f654612?vop=1&amp;pid=00535b138&amp;color=0,0,0&amp;bt=1&amp;bbb=1">
                <a:extLst>
                  <a:ext uri="{FF2B5EF4-FFF2-40B4-BE49-F238E27FC236}">
                    <a16:creationId xmlns:a16="http://schemas.microsoft.com/office/drawing/2014/main" id="{38CB3274-BF7F-F5F3-A465-2DDF6DB720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466342"/>
              </a:xfrm>
              <a:prstGeom prst="rect">
                <a:avLst/>
              </a:prstGeom>
              <a:blipFill>
                <a:blip r:embed="rId2"/>
                <a:stretch>
                  <a:fillRect l="-1042" b="-41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513386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</Words>
  <Application>Microsoft Office PowerPoint</Application>
  <PresentationFormat>宽屏</PresentationFormat>
  <Paragraphs>65</Paragraphs>
  <Slides>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2025-10-22T02:24:37Z</dcterms:created>
  <dcterms:modified xsi:type="dcterms:W3CDTF">2025-10-22T02:35:03Z</dcterms:modified>
  <cp:category/>
  <cp:contentStatus/>
</cp:coreProperties>
</file>